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9.xml" ContentType="application/vnd.openxmlformats-officedocument.theme+xml"/>
  <Override PartName="/ppt/slideLayouts/slideLayout43.xml" ContentType="application/vnd.openxmlformats-officedocument.presentationml.slideLayout+xml"/>
  <Override PartName="/ppt/theme/theme20.xml" ContentType="application/vnd.openxmlformats-officedocument.theme+xml"/>
  <Override PartName="/ppt/slideLayouts/slideLayout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39" r:id="rId2"/>
    <p:sldMasterId id="2147483761" r:id="rId3"/>
    <p:sldMasterId id="2147483767" r:id="rId4"/>
    <p:sldMasterId id="2147483774" r:id="rId5"/>
    <p:sldMasterId id="2147483780" r:id="rId6"/>
    <p:sldMasterId id="2147483784" r:id="rId7"/>
    <p:sldMasterId id="2147483786" r:id="rId8"/>
    <p:sldMasterId id="2147483788" r:id="rId9"/>
    <p:sldMasterId id="2147483792" r:id="rId10"/>
    <p:sldMasterId id="2147483794" r:id="rId11"/>
    <p:sldMasterId id="2147483796" r:id="rId12"/>
    <p:sldMasterId id="2147483798" r:id="rId13"/>
    <p:sldMasterId id="2147483802" r:id="rId14"/>
    <p:sldMasterId id="2147483817" r:id="rId15"/>
    <p:sldMasterId id="2147483841" r:id="rId16"/>
    <p:sldMasterId id="2147483845" r:id="rId17"/>
    <p:sldMasterId id="2147483849" r:id="rId18"/>
    <p:sldMasterId id="2147483853" r:id="rId19"/>
    <p:sldMasterId id="2147483857" r:id="rId20"/>
    <p:sldMasterId id="2147483860" r:id="rId21"/>
  </p:sldMasterIdLst>
  <p:notesMasterIdLst>
    <p:notesMasterId r:id="rId26"/>
  </p:notesMasterIdLst>
  <p:sldIdLst>
    <p:sldId id="256" r:id="rId22"/>
    <p:sldId id="340" r:id="rId23"/>
    <p:sldId id="442" r:id="rId24"/>
    <p:sldId id="44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FE2A"/>
    <a:srgbClr val="FF99FF"/>
    <a:srgbClr val="1D3253"/>
    <a:srgbClr val="6600FF"/>
    <a:srgbClr val="0A120E"/>
    <a:srgbClr val="47D3DC"/>
    <a:srgbClr val="4CC1EF"/>
    <a:srgbClr val="3F4043"/>
    <a:srgbClr val="38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75739" autoAdjust="0"/>
  </p:normalViewPr>
  <p:slideViewPr>
    <p:cSldViewPr snapToGrid="0">
      <p:cViewPr varScale="1">
        <p:scale>
          <a:sx n="63" d="100"/>
          <a:sy n="63" d="100"/>
        </p:scale>
        <p:origin x="118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1C596-F2D0-40AC-8101-3B6A8A88043B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D7983-8B6E-4A45-8F49-16AC543A0D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D7983-8B6E-4A45-8F49-16AC543A0D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52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CN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41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0841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3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材料庫房預計在今年度完成的自動化專案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一共有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5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項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目前已完成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1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 項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進行中的有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2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項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 收料大視野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及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K7-3F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釘架區自動搬運</a:t>
            </a:r>
            <a:endParaRPr lang="en-US" altLang="zh-TW" sz="1400" b="1" kern="0" dirty="0" smtClean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b="1" kern="0" dirty="0" smtClean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2023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收料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客材自動貼標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(2/23)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發料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元件自動拆批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(5/10), 2.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料卷自動貼標機改善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(5/31)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倉儲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1.UWB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元件定位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(6/30)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b="1" kern="0" dirty="0" smtClean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2024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收料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收料大視野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(Q3)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發料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新型料卷自動貼標機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(Q3)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倉儲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1.K7-3F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釘架區自動搬運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(3/6), 2.K7-3F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基板區自動搬運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(Q4)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退料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1.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退庫料卷電子料架管理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(Q4)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22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b="1" kern="0" dirty="0" smtClean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來看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AMR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怎麼把貨物棧板搬上後推式料架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從後推式料架搬下來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40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31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4" y="1893537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5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1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1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5" name="文字方塊 84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3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9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242266" y="-342899"/>
            <a:ext cx="12866068" cy="75564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682200" y="-2846767"/>
            <a:ext cx="7088800" cy="124532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495300" y="-114000"/>
            <a:ext cx="1193600" cy="70736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1653000" y="-156967"/>
            <a:ext cx="1041600" cy="70736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57533" y="720000"/>
            <a:ext cx="1027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39700" y="-113999"/>
            <a:ext cx="4952999" cy="32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7607301" y="3670568"/>
            <a:ext cx="4838700" cy="330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 userDrawn="1"/>
        </p:nvSpPr>
        <p:spPr>
          <a:xfrm>
            <a:off x="7958667" y="6180667"/>
            <a:ext cx="3386667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15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03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91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4" y="4197085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1867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867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45" y="845106"/>
            <a:ext cx="243953" cy="409292"/>
          </a:xfrm>
          <a:prstGeom prst="rect">
            <a:avLst/>
          </a:prstGeom>
          <a:noFill/>
        </p:spPr>
        <p:txBody>
          <a:bodyPr wrap="none" lIns="120765" tIns="60395" rIns="120765" bIns="60395" rtlCol="0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9" y="1892829"/>
            <a:ext cx="7296811" cy="2304256"/>
          </a:xfrm>
        </p:spPr>
        <p:txBody>
          <a:bodyPr anchor="t"/>
          <a:lstStyle>
            <a:lvl1pPr marL="0" marR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69" y="6365647"/>
            <a:ext cx="2494954" cy="347737"/>
          </a:xfrm>
          <a:prstGeom prst="rect">
            <a:avLst/>
          </a:prstGeom>
        </p:spPr>
        <p:txBody>
          <a:bodyPr wrap="none" lIns="120765" tIns="60395" rIns="120765" bIns="60395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67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46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697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29" y="1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082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93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FF5A67A-98AC-43E8-AADE-3F06FE72D753}" type="slidenum">
              <a:rPr lang="zh-TW" altLang="en-US" sz="120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‹#›</a:t>
            </a:fld>
            <a:endParaRPr lang="zh-TW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18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4" y="4197085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1867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867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45" y="845106"/>
            <a:ext cx="243953" cy="409292"/>
          </a:xfrm>
          <a:prstGeom prst="rect">
            <a:avLst/>
          </a:prstGeom>
          <a:noFill/>
        </p:spPr>
        <p:txBody>
          <a:bodyPr wrap="none" lIns="120765" tIns="60395" rIns="120765" bIns="60395" rtlCol="0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9" y="1892829"/>
            <a:ext cx="7296811" cy="2304256"/>
          </a:xfrm>
        </p:spPr>
        <p:txBody>
          <a:bodyPr anchor="t"/>
          <a:lstStyle>
            <a:lvl1pPr marL="0" marR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69" y="6365647"/>
            <a:ext cx="2494954" cy="347737"/>
          </a:xfrm>
          <a:prstGeom prst="rect">
            <a:avLst/>
          </a:prstGeom>
        </p:spPr>
        <p:txBody>
          <a:bodyPr wrap="none" lIns="120765" tIns="60395" rIns="120765" bIns="60395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67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46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247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72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13538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910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29" y="1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32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103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43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9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13538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985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2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601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56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4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3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60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8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59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935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30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1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68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3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8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3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8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055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0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864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0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24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presentationgo.com/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www.presentationgo.com/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presentationgo.com/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emf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presentationgo.com/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emf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emf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.emf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.emf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.emf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43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://www.presentationgo.com/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presentationgo.com/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presentationgo.com/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 smtClean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ASE Confidential / Security-C</a:t>
            </a:r>
            <a:endParaRPr lang="zh-TW" altLang="en-US" sz="1200" dirty="0">
              <a:solidFill>
                <a:srgbClr val="80808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6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93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8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6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10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7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05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550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007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104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zh-TW" altLang="en-US" dirty="0">
              <a:solidFill>
                <a:srgbClr val="DFE2EA">
                  <a:tint val="75000"/>
                </a:srgbClr>
              </a:solidFill>
              <a:latin typeface="Prompt Medium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zh-TW" altLang="en-US">
              <a:solidFill>
                <a:srgbClr val="DFE2EA">
                  <a:tint val="75000"/>
                </a:srgbClr>
              </a:solidFill>
              <a:latin typeface="Prompt Medium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451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6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</p:sldLayoutIdLst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69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536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6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384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2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94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65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</p:sldLayoutIdLst>
  <p:hf hdr="0" ftr="0" dt="0"/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01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3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62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hf hdr="0" ftr="0" dt="0"/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D409F-407D-45BF-AC9A-0A49EA7F6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10837751" cy="178834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2"/>
                </a:solidFill>
                <a:latin typeface="Bahnschrift SemiBold SemiConden" panose="020B0502040204020203" pitchFamily="34" charset="0"/>
                <a:ea typeface="Microsoft YaHei" panose="020B0503020204020204" pitchFamily="34" charset="-122"/>
                <a:cs typeface="Calibri" charset="0"/>
              </a:rPr>
              <a:t>營運後勤資訊部 </a:t>
            </a:r>
            <a:r>
              <a:rPr lang="en-US" altLang="zh-TW" dirty="0">
                <a:solidFill>
                  <a:schemeClr val="tx2"/>
                </a:solidFill>
                <a:latin typeface="Bahnschrift SemiBold SemiConden" panose="020B0502040204020203" pitchFamily="34" charset="0"/>
                <a:ea typeface="Microsoft YaHei" panose="020B0503020204020204" pitchFamily="34" charset="-122"/>
                <a:cs typeface="Calibri" charset="0"/>
              </a:rPr>
              <a:t>Weekly Report</a:t>
            </a:r>
            <a:endParaRPr lang="zh-TW" altLang="en-US" dirty="0">
              <a:solidFill>
                <a:schemeClr val="tx2"/>
              </a:solidFill>
              <a:latin typeface="Bahnschrift SemiBold SemiConden" panose="020B05020402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B3B9BB-BD4E-4FC9-8076-8A75BEE00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0" y="4738688"/>
            <a:ext cx="3859040" cy="300672"/>
          </a:xfrm>
        </p:spPr>
        <p:txBody>
          <a:bodyPr/>
          <a:lstStyle/>
          <a:p>
            <a:r>
              <a:rPr lang="zh-TW" altLang="en-US" sz="180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專業技</a:t>
            </a:r>
            <a:r>
              <a:rPr lang="zh-TW" altLang="en-US" sz="1800" dirty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術</a:t>
            </a:r>
            <a:r>
              <a:rPr lang="zh-TW" altLang="en-US" sz="180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副</a:t>
            </a:r>
            <a:r>
              <a:rPr lang="zh-TW" altLang="en-US" sz="1800" dirty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理</a:t>
            </a:r>
            <a:r>
              <a:rPr lang="en-US" altLang="zh-TW" sz="1800" b="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800" b="0" dirty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/ </a:t>
            </a:r>
            <a:r>
              <a:rPr lang="en-US" altLang="zh-TW" sz="1800" b="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7590 </a:t>
            </a:r>
            <a:r>
              <a:rPr lang="zh-TW" altLang="en-US" sz="1800" b="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營運後勤資訊部</a:t>
            </a:r>
            <a:endParaRPr lang="zh-TW" altLang="en-US" sz="1800" b="0" dirty="0">
              <a:latin typeface="Bahnschrift SemiBold SemiConden" panose="020B05020402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sz="1800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Carl Ko</a:t>
            </a:r>
            <a:endParaRPr lang="zh-TW" altLang="en-US" sz="1800" dirty="0">
              <a:latin typeface="Bahnschrift SemiBold SemiConden" panose="020B05020402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7303" y="1691711"/>
            <a:ext cx="12481387" cy="1723050"/>
          </a:xfrm>
          <a:prstGeom prst="rect">
            <a:avLst/>
          </a:prstGeom>
          <a:noFill/>
        </p:spPr>
        <p:txBody>
          <a:bodyPr wrap="square" lIns="121449" tIns="60713" rIns="121449" bIns="60713" rtlCol="0">
            <a:spAutoFit/>
          </a:bodyPr>
          <a:lstStyle/>
          <a:p>
            <a:pPr marL="455402" indent="-455402" defTabSz="1445533">
              <a:buFont typeface="Arial" panose="020B0604020202020204" pitchFamily="34" charset="0"/>
              <a:buChar char="•"/>
              <a:defRPr/>
            </a:pPr>
            <a:r>
              <a:rPr lang="zh-TW" altLang="en-US" sz="4000" b="1" dirty="0" smtClean="0">
                <a:solidFill>
                  <a:prstClr val="white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材料庫房自動化專案</a:t>
            </a:r>
            <a:endParaRPr lang="en-US" altLang="zh-TW" sz="4000" b="1" dirty="0" smtClean="0">
              <a:solidFill>
                <a:prstClr val="white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455402" indent="-455402" defTabSz="1445533">
              <a:buFont typeface="Arial" panose="020B0604020202020204" pitchFamily="34" charset="0"/>
              <a:buChar char="•"/>
              <a:defRPr/>
            </a:pPr>
            <a:endParaRPr lang="en-US" altLang="zh-TW" sz="2400" b="1" dirty="0" smtClean="0">
              <a:solidFill>
                <a:prstClr val="white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455402" indent="-455402" defTabSz="1445533">
              <a:buFont typeface="Arial" panose="020B0604020202020204" pitchFamily="34" charset="0"/>
              <a:buChar char="•"/>
              <a:defRPr/>
            </a:pPr>
            <a:r>
              <a:rPr lang="en-US" altLang="zh-TW" sz="4000" b="1" dirty="0" smtClean="0">
                <a:solidFill>
                  <a:prstClr val="white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Plan </a:t>
            </a:r>
            <a:r>
              <a:rPr lang="en-US" altLang="zh-TW" sz="4000" b="1" dirty="0">
                <a:solidFill>
                  <a:prstClr val="white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to </a:t>
            </a:r>
            <a:r>
              <a:rPr lang="en-US" altLang="zh-TW" sz="4000" b="1" dirty="0" smtClean="0">
                <a:solidFill>
                  <a:prstClr val="white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do</a:t>
            </a:r>
            <a:endParaRPr lang="zh-TW" altLang="en-US" sz="4000" b="1" dirty="0">
              <a:solidFill>
                <a:prstClr val="white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27473" y="486839"/>
            <a:ext cx="11073231" cy="724792"/>
          </a:xfrm>
          <a:prstGeom prst="rect">
            <a:avLst/>
          </a:prstGeom>
        </p:spPr>
        <p:txBody>
          <a:bodyPr lIns="121449" tIns="60713" rIns="121449" bIns="60713"/>
          <a:lstStyle>
            <a:lvl1pPr algn="l" defTabSz="8163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baseline="0">
                <a:solidFill>
                  <a:schemeClr val="bg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defTabSz="1088381" fontAlgn="base">
              <a:spcAft>
                <a:spcPct val="0"/>
              </a:spcAft>
              <a:defRPr/>
            </a:pPr>
            <a:r>
              <a:rPr lang="en-US" altLang="zh-TW" sz="6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Microsoft YaHei" pitchFamily="34" charset="-122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746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14428" y="-274320"/>
            <a:ext cx="10155116" cy="1634067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材料庫房自動化專案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55370" y="1023512"/>
            <a:ext cx="9933758" cy="2702501"/>
            <a:chOff x="1033833" y="3353984"/>
            <a:chExt cx="9933758" cy="2702501"/>
          </a:xfrm>
        </p:grpSpPr>
        <p:sp>
          <p:nvSpPr>
            <p:cNvPr id="52" name="矩形 51"/>
            <p:cNvSpPr/>
            <p:nvPr/>
          </p:nvSpPr>
          <p:spPr>
            <a:xfrm>
              <a:off x="2169120" y="4805975"/>
              <a:ext cx="1296000" cy="218596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591591">
              <a:off x="4178388" y="5079900"/>
              <a:ext cx="1072699" cy="216191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132960" y="5308252"/>
              <a:ext cx="1020582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04" name="群組 103"/>
            <p:cNvGrpSpPr/>
            <p:nvPr/>
          </p:nvGrpSpPr>
          <p:grpSpPr>
            <a:xfrm>
              <a:off x="5755198" y="4598193"/>
              <a:ext cx="1296000" cy="1183168"/>
              <a:chOff x="7441380" y="2864936"/>
              <a:chExt cx="1296000" cy="1183168"/>
            </a:xfrm>
          </p:grpSpPr>
          <p:sp>
            <p:nvSpPr>
              <p:cNvPr id="95" name="菱形 94"/>
              <p:cNvSpPr/>
              <p:nvPr/>
            </p:nvSpPr>
            <p:spPr>
              <a:xfrm>
                <a:off x="7441380" y="3328104"/>
                <a:ext cx="1296000" cy="720000"/>
              </a:xfrm>
              <a:prstGeom prst="diamond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8" name="圓角矩形 57"/>
              <p:cNvSpPr/>
              <p:nvPr/>
            </p:nvSpPr>
            <p:spPr>
              <a:xfrm>
                <a:off x="7538851" y="3517249"/>
                <a:ext cx="1101058" cy="355521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158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封裝廠</a:t>
                </a:r>
              </a:p>
            </p:txBody>
          </p:sp>
          <p:pic>
            <p:nvPicPr>
              <p:cNvPr id="59" name="圖片 5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3994" y="2864936"/>
                <a:ext cx="710773" cy="542432"/>
              </a:xfrm>
              <a:prstGeom prst="rect">
                <a:avLst/>
              </a:prstGeom>
            </p:spPr>
          </p:pic>
        </p:grpSp>
        <p:grpSp>
          <p:nvGrpSpPr>
            <p:cNvPr id="125" name="群組 124"/>
            <p:cNvGrpSpPr/>
            <p:nvPr/>
          </p:nvGrpSpPr>
          <p:grpSpPr>
            <a:xfrm>
              <a:off x="3115609" y="4204331"/>
              <a:ext cx="1296000" cy="1070942"/>
              <a:chOff x="3555447" y="2479703"/>
              <a:chExt cx="1296000" cy="1070942"/>
            </a:xfrm>
          </p:grpSpPr>
          <p:sp>
            <p:nvSpPr>
              <p:cNvPr id="53" name="菱形 52"/>
              <p:cNvSpPr/>
              <p:nvPr/>
            </p:nvSpPr>
            <p:spPr>
              <a:xfrm>
                <a:off x="3555447" y="2830645"/>
                <a:ext cx="1296000" cy="720000"/>
              </a:xfrm>
              <a:prstGeom prst="diamond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3649449" y="30059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sz="12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marL="0" marR="0" lvl="0" indent="0" algn="l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材料庫房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62" name="圖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30" y="2479703"/>
                <a:ext cx="685834" cy="430206"/>
              </a:xfrm>
              <a:prstGeom prst="rect">
                <a:avLst/>
              </a:prstGeom>
            </p:spPr>
          </p:pic>
        </p:grpSp>
        <p:grpSp>
          <p:nvGrpSpPr>
            <p:cNvPr id="118" name="群組 117"/>
            <p:cNvGrpSpPr/>
            <p:nvPr/>
          </p:nvGrpSpPr>
          <p:grpSpPr>
            <a:xfrm>
              <a:off x="2443661" y="4047264"/>
              <a:ext cx="702000" cy="430185"/>
              <a:chOff x="1936113" y="2507706"/>
              <a:chExt cx="702000" cy="430185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1936113" y="2937891"/>
                <a:ext cx="702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64" name="文字方塊 63"/>
              <p:cNvSpPr txBox="1"/>
              <p:nvPr/>
            </p:nvSpPr>
            <p:spPr>
              <a:xfrm>
                <a:off x="1989596" y="2507706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收料</a:t>
                </a:r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4285888" y="4319747"/>
              <a:ext cx="702000" cy="554667"/>
              <a:chOff x="3106648" y="2795826"/>
              <a:chExt cx="702000" cy="554667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3106648" y="3018417"/>
                <a:ext cx="702000" cy="33207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66" name="文字方塊 65"/>
              <p:cNvSpPr txBox="1"/>
              <p:nvPr/>
            </p:nvSpPr>
            <p:spPr>
              <a:xfrm>
                <a:off x="3172955" y="2795826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發料</a:t>
                </a:r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4375469" y="5401146"/>
              <a:ext cx="702000" cy="655339"/>
              <a:chOff x="3252764" y="4942560"/>
              <a:chExt cx="702000" cy="655339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 flipH="1" flipV="1">
                <a:off x="3252764" y="4942560"/>
                <a:ext cx="702000" cy="33895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68" name="文字方塊 67"/>
              <p:cNvSpPr txBox="1"/>
              <p:nvPr/>
            </p:nvSpPr>
            <p:spPr>
              <a:xfrm>
                <a:off x="3306247" y="525934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15">
                  <a:defRPr/>
                </a:pPr>
                <a:r>
                  <a:rPr lang="zh-TW" altLang="en-US" sz="1600" b="1" dirty="0">
                    <a:solidFill>
                      <a:srgbClr val="FFFF00"/>
                    </a:solidFill>
                    <a:latin typeface="Bahnschrift SemiBold SemiConden" panose="020B0502040204020203" pitchFamily="34" charset="0"/>
                    <a:ea typeface="微軟正黑體" panose="020B0604030504040204" pitchFamily="34" charset="-120"/>
                  </a:rPr>
                  <a:t>退庫</a:t>
                </a: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122547" y="4712831"/>
              <a:ext cx="800219" cy="843468"/>
              <a:chOff x="6858378" y="730633"/>
              <a:chExt cx="800219" cy="843468"/>
            </a:xfrm>
          </p:grpSpPr>
          <p:sp>
            <p:nvSpPr>
              <p:cNvPr id="70" name="文字方塊 69"/>
              <p:cNvSpPr txBox="1"/>
              <p:nvPr/>
            </p:nvSpPr>
            <p:spPr>
              <a:xfrm>
                <a:off x="6858378" y="1235547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線邊倉</a:t>
                </a: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915" y="730633"/>
                <a:ext cx="455144" cy="455144"/>
              </a:xfrm>
              <a:prstGeom prst="rect">
                <a:avLst/>
              </a:prstGeom>
            </p:spPr>
          </p:pic>
        </p:grpSp>
        <p:sp>
          <p:nvSpPr>
            <p:cNvPr id="75" name="矩形 74"/>
            <p:cNvSpPr/>
            <p:nvPr/>
          </p:nvSpPr>
          <p:spPr>
            <a:xfrm>
              <a:off x="6839357" y="5308252"/>
              <a:ext cx="1072699" cy="216191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20" name="群組 119"/>
            <p:cNvGrpSpPr/>
            <p:nvPr/>
          </p:nvGrpSpPr>
          <p:grpSpPr>
            <a:xfrm>
              <a:off x="7022688" y="4671243"/>
              <a:ext cx="727727" cy="419184"/>
              <a:chOff x="4742369" y="2969005"/>
              <a:chExt cx="727727" cy="419184"/>
            </a:xfrm>
          </p:grpSpPr>
          <p:cxnSp>
            <p:nvCxnSpPr>
              <p:cNvPr id="80" name="直線單箭頭接點 79"/>
              <p:cNvCxnSpPr/>
              <p:nvPr/>
            </p:nvCxnSpPr>
            <p:spPr>
              <a:xfrm>
                <a:off x="4742369" y="3388189"/>
                <a:ext cx="727727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81" name="文字方塊 80"/>
              <p:cNvSpPr txBox="1"/>
              <p:nvPr/>
            </p:nvSpPr>
            <p:spPr>
              <a:xfrm>
                <a:off x="4808715" y="296900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入庫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83" name="矩形 82"/>
            <p:cNvSpPr/>
            <p:nvPr/>
          </p:nvSpPr>
          <p:spPr>
            <a:xfrm>
              <a:off x="8819361" y="5308252"/>
              <a:ext cx="1072699" cy="216191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8991847" y="4671243"/>
              <a:ext cx="727727" cy="419184"/>
              <a:chOff x="6181979" y="2971033"/>
              <a:chExt cx="727727" cy="419184"/>
            </a:xfrm>
          </p:grpSpPr>
          <p:cxnSp>
            <p:nvCxnSpPr>
              <p:cNvPr id="87" name="直線單箭頭接點 86"/>
              <p:cNvCxnSpPr/>
              <p:nvPr/>
            </p:nvCxnSpPr>
            <p:spPr>
              <a:xfrm>
                <a:off x="6181979" y="3390217"/>
                <a:ext cx="727727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88" name="文字方塊 87"/>
              <p:cNvSpPr txBox="1"/>
              <p:nvPr/>
            </p:nvSpPr>
            <p:spPr>
              <a:xfrm>
                <a:off x="6248325" y="2971033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出貨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123" name="群組 122"/>
            <p:cNvGrpSpPr/>
            <p:nvPr/>
          </p:nvGrpSpPr>
          <p:grpSpPr>
            <a:xfrm>
              <a:off x="9671591" y="4180458"/>
              <a:ext cx="1296000" cy="1600903"/>
              <a:chOff x="10111429" y="2447201"/>
              <a:chExt cx="1296000" cy="1600903"/>
            </a:xfrm>
          </p:grpSpPr>
          <p:sp>
            <p:nvSpPr>
              <p:cNvPr id="98" name="菱形 97"/>
              <p:cNvSpPr/>
              <p:nvPr/>
            </p:nvSpPr>
            <p:spPr>
              <a:xfrm>
                <a:off x="10111429" y="3328104"/>
                <a:ext cx="1296000" cy="720000"/>
              </a:xfrm>
              <a:prstGeom prst="diamond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10436264" y="350343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sz="12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marL="0" marR="0" lvl="0" indent="0" algn="l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客戶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1" name="圖片 9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0763" y="2447201"/>
                <a:ext cx="1097333" cy="960167"/>
              </a:xfrm>
              <a:prstGeom prst="rect">
                <a:avLst/>
              </a:prstGeom>
            </p:spPr>
          </p:pic>
        </p:grpSp>
        <p:grpSp>
          <p:nvGrpSpPr>
            <p:cNvPr id="124" name="群組 123"/>
            <p:cNvGrpSpPr/>
            <p:nvPr/>
          </p:nvGrpSpPr>
          <p:grpSpPr>
            <a:xfrm>
              <a:off x="7736518" y="4710420"/>
              <a:ext cx="1296000" cy="1070941"/>
              <a:chOff x="8176356" y="2985792"/>
              <a:chExt cx="1296000" cy="1070941"/>
            </a:xfrm>
          </p:grpSpPr>
          <p:sp>
            <p:nvSpPr>
              <p:cNvPr id="96" name="菱形 95"/>
              <p:cNvSpPr/>
              <p:nvPr/>
            </p:nvSpPr>
            <p:spPr>
              <a:xfrm>
                <a:off x="8176356" y="3336733"/>
                <a:ext cx="1296000" cy="720000"/>
              </a:xfrm>
              <a:prstGeom prst="diamond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8385775" y="351206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sz="12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marL="0" marR="0" lvl="0" indent="0" algn="l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成品庫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4" name="圖片 9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439" y="2985792"/>
                <a:ext cx="685834" cy="430205"/>
              </a:xfrm>
              <a:prstGeom prst="rect">
                <a:avLst/>
              </a:prstGeom>
            </p:spPr>
          </p:pic>
        </p:grpSp>
        <p:grpSp>
          <p:nvGrpSpPr>
            <p:cNvPr id="102" name="群組 101"/>
            <p:cNvGrpSpPr/>
            <p:nvPr/>
          </p:nvGrpSpPr>
          <p:grpSpPr>
            <a:xfrm>
              <a:off x="1033833" y="3674370"/>
              <a:ext cx="1438214" cy="1600903"/>
              <a:chOff x="8566939" y="429661"/>
              <a:chExt cx="1438214" cy="1600903"/>
            </a:xfrm>
          </p:grpSpPr>
          <p:sp>
            <p:nvSpPr>
              <p:cNvPr id="99" name="菱形 98"/>
              <p:cNvSpPr/>
              <p:nvPr/>
            </p:nvSpPr>
            <p:spPr>
              <a:xfrm>
                <a:off x="8638046" y="1310564"/>
                <a:ext cx="1296000" cy="720000"/>
              </a:xfrm>
              <a:prstGeom prst="diamond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8566939" y="1485898"/>
                <a:ext cx="1438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sz="12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marL="0" marR="0" lvl="0" indent="0" algn="l" defTabSz="685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供應商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/</a:t>
                </a:r>
                <a:r>
                  <a:rPr kumimoji="0" lang="zh-TW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客戶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01" name="圖片 10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7380" y="429661"/>
                <a:ext cx="1097333" cy="960167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3446464" y="3353984"/>
              <a:ext cx="595035" cy="681343"/>
              <a:chOff x="3446464" y="3353984"/>
              <a:chExt cx="595035" cy="681343"/>
            </a:xfrm>
          </p:grpSpPr>
          <p:cxnSp>
            <p:nvCxnSpPr>
              <p:cNvPr id="108" name="弧形接點 107"/>
              <p:cNvCxnSpPr/>
              <p:nvPr/>
            </p:nvCxnSpPr>
            <p:spPr>
              <a:xfrm rot="5400000" flipH="1" flipV="1">
                <a:off x="3737904" y="3735028"/>
                <a:ext cx="12700" cy="587898"/>
              </a:xfrm>
              <a:prstGeom prst="curvedConnector3">
                <a:avLst>
                  <a:gd name="adj1" fmla="val 1800000"/>
                </a:avLst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  <a:headEnd type="triangle"/>
                <a:tailEnd type="triangle" w="lg" len="lg"/>
              </a:ln>
              <a:effectLst/>
            </p:spPr>
          </p:cxnSp>
          <p:sp>
            <p:nvSpPr>
              <p:cNvPr id="116" name="文字方塊 115"/>
              <p:cNvSpPr txBox="1"/>
              <p:nvPr/>
            </p:nvSpPr>
            <p:spPr>
              <a:xfrm>
                <a:off x="3446464" y="3353984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71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600" b="1" dirty="0">
                    <a:solidFill>
                      <a:srgbClr val="FFFF00"/>
                    </a:solidFill>
                    <a:latin typeface="Bahnschrift SemiBold SemiConden" panose="020B0502040204020203" pitchFamily="34" charset="0"/>
                    <a:ea typeface="微軟正黑體" panose="020B0604030504040204" pitchFamily="34" charset="-120"/>
                  </a:rPr>
                  <a:t>倉</a:t>
                </a:r>
                <a:r>
                  <a:rPr kumimoji="0" lang="zh-TW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Bahnschrift SemiBold SemiConden" panose="020B0502040204020203" pitchFamily="34" charset="0"/>
                    <a:ea typeface="微軟正黑體" panose="020B0604030504040204" pitchFamily="34" charset="-120"/>
                    <a:cs typeface="+mn-cs"/>
                  </a:rPr>
                  <a:t>儲</a:t>
                </a: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9" name="矩形 68"/>
          <p:cNvSpPr/>
          <p:nvPr/>
        </p:nvSpPr>
        <p:spPr>
          <a:xfrm>
            <a:off x="6175265" y="1343898"/>
            <a:ext cx="6016736" cy="5231581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</a:t>
            </a:r>
            <a:endParaRPr lang="en-US" altLang="zh-TW" sz="2800" b="1" dirty="0" smtClean="0">
              <a:solidFill>
                <a:srgbClr val="FFFF00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收料大視野</a:t>
            </a:r>
            <a:r>
              <a:rPr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, Due 2024/Q3</a:t>
            </a:r>
          </a:p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倉</a:t>
            </a:r>
            <a:r>
              <a:rPr lang="zh-TW" altLang="en-US" sz="2800" b="1" dirty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儲</a:t>
            </a:r>
            <a:endParaRPr lang="en-US" altLang="zh-TW" sz="2800" b="1" dirty="0" smtClean="0">
              <a:solidFill>
                <a:srgbClr val="FFFF00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自動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搬運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_K7-3F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釘架區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, Done </a:t>
            </a:r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2024/3/6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自動搬運</a:t>
            </a:r>
            <a:r>
              <a:rPr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_K7-3F</a:t>
            </a:r>
            <a:r>
              <a: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基板區</a:t>
            </a:r>
            <a:r>
              <a:rPr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, Due </a:t>
            </a:r>
            <a:r>
              <a:rPr lang="en-US" altLang="zh-TW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2024/Q4</a:t>
            </a:r>
          </a:p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發料</a:t>
            </a:r>
            <a:endParaRPr lang="en-US" altLang="zh-TW" sz="2800" b="1" dirty="0">
              <a:solidFill>
                <a:srgbClr val="FFFF00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新型料卷自動貼標機</a:t>
            </a:r>
            <a:r>
              <a:rPr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, Due </a:t>
            </a:r>
            <a:r>
              <a:rPr lang="en-US" altLang="zh-TW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2024/Q3</a:t>
            </a:r>
          </a:p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退庫</a:t>
            </a:r>
            <a:endParaRPr lang="en-US" altLang="zh-TW" sz="2800" b="1" dirty="0" smtClean="0">
              <a:solidFill>
                <a:srgbClr val="FFFF00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料卷電子料</a:t>
            </a:r>
            <a:r>
              <a:rPr lang="zh-TW" altLang="en-US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架</a:t>
            </a:r>
            <a:r>
              <a:rPr lang="en-US" altLang="zh-TW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, Due 2024/Q4</a:t>
            </a:r>
            <a:endParaRPr lang="en-US" altLang="zh-TW" sz="24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5265" y="554382"/>
            <a:ext cx="27783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5</a:t>
            </a:r>
            <a:r>
              <a:rPr lang="en-US" altLang="zh-TW" sz="28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項自動化專案 </a:t>
            </a:r>
            <a:endParaRPr lang="en-US" altLang="zh-TW" sz="2400" b="1" dirty="0"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07545"/>
              </p:ext>
            </p:extLst>
          </p:nvPr>
        </p:nvGraphicFramePr>
        <p:xfrm>
          <a:off x="491223" y="4198039"/>
          <a:ext cx="3691845" cy="237744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230615">
                  <a:extLst>
                    <a:ext uri="{9D8B030D-6E8A-4147-A177-3AD203B41FA5}">
                      <a16:colId xmlns:a16="http://schemas.microsoft.com/office/drawing/2014/main" val="1706188846"/>
                    </a:ext>
                  </a:extLst>
                </a:gridCol>
                <a:gridCol w="1230615">
                  <a:extLst>
                    <a:ext uri="{9D8B030D-6E8A-4147-A177-3AD203B41FA5}">
                      <a16:colId xmlns:a16="http://schemas.microsoft.com/office/drawing/2014/main" val="2790041411"/>
                    </a:ext>
                  </a:extLst>
                </a:gridCol>
                <a:gridCol w="1230615">
                  <a:extLst>
                    <a:ext uri="{9D8B030D-6E8A-4147-A177-3AD203B41FA5}">
                      <a16:colId xmlns:a16="http://schemas.microsoft.com/office/drawing/2014/main" val="312233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2023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2024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3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收料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6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倉儲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09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發料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1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退庫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4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總件數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="1" dirty="0"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3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自動搬運_(Security 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86" y="3060193"/>
            <a:ext cx="6330286" cy="3560786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14428" y="-274320"/>
            <a:ext cx="10155116" cy="1634067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後推</a:t>
            </a:r>
            <a:r>
              <a:rPr lang="zh-TW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式料</a:t>
            </a:r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架自動搬運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D9C46973-341D-4701-8D4F-D4422BF75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765" y="1188925"/>
            <a:ext cx="7235318" cy="5432054"/>
          </a:xfrm>
          <a:prstGeom prst="rect">
            <a:avLst/>
          </a:prstGeom>
        </p:spPr>
      </p:pic>
      <p:sp>
        <p:nvSpPr>
          <p:cNvPr id="113" name="圓角矩形 112"/>
          <p:cNvSpPr/>
          <p:nvPr/>
        </p:nvSpPr>
        <p:spPr>
          <a:xfrm>
            <a:off x="126586" y="1188925"/>
            <a:ext cx="2092358" cy="169608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WMS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系統自動派工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儲位自動更新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派令彈性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調整</a:t>
            </a:r>
            <a:endParaRPr kumimoji="0" lang="en-US" altLang="zh-TW" b="0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2800543" y="1188925"/>
            <a:ext cx="2051874" cy="169608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VMS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最佳路徑規劃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車輛調度管理</a:t>
            </a:r>
          </a:p>
        </p:txBody>
      </p:sp>
      <p:sp>
        <p:nvSpPr>
          <p:cNvPr id="115" name="圓角矩形 114"/>
          <p:cNvSpPr/>
          <p:nvPr/>
        </p:nvSpPr>
        <p:spPr>
          <a:xfrm>
            <a:off x="5467233" y="1188925"/>
            <a:ext cx="2134526" cy="169608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多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車作業模式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自動拖板車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無人堆高機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2215085" y="1794650"/>
            <a:ext cx="478396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7" name="向右箭號 116"/>
          <p:cNvSpPr/>
          <p:nvPr/>
        </p:nvSpPr>
        <p:spPr>
          <a:xfrm>
            <a:off x="4865617" y="1794650"/>
            <a:ext cx="478396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6821905" y="134137"/>
            <a:ext cx="522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4503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P1</a:t>
            </a:r>
            <a:r>
              <a:rPr kumimoji="0" lang="zh-TW" altLang="en-US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- K7-3F</a:t>
            </a:r>
            <a:r>
              <a:rPr kumimoji="0" lang="zh-TW" altLang="en-US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釘架區 </a:t>
            </a: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Go </a:t>
            </a:r>
            <a:r>
              <a:rPr kumimoji="0" lang="en-US" altLang="zh-TW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Live: </a:t>
            </a: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</a:rPr>
              <a:t>2024/03/06</a:t>
            </a:r>
          </a:p>
          <a:p>
            <a:pPr marL="0" marR="0" lvl="0" indent="0" algn="l" defTabSz="14503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dirty="0" smtClean="0">
                <a:solidFill>
                  <a:srgbClr val="2DA699"/>
                </a:solidFill>
                <a:latin typeface="微软雅黑"/>
                <a:ea typeface="微软雅黑"/>
              </a:rPr>
              <a:t>P2 - </a:t>
            </a: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2DA699"/>
                </a:solidFill>
                <a:effectLst/>
                <a:uLnTx/>
                <a:uFillTx/>
                <a:latin typeface="微软雅黑"/>
                <a:ea typeface="微软雅黑"/>
              </a:rPr>
              <a:t>K7-3F</a:t>
            </a:r>
            <a:r>
              <a:rPr kumimoji="0" lang="zh-TW" altLang="en-US" b="1" i="1" u="none" strike="noStrike" kern="1200" cap="none" spc="0" normalizeH="0" baseline="0" noProof="0" dirty="0" smtClean="0">
                <a:ln>
                  <a:noFill/>
                </a:ln>
                <a:solidFill>
                  <a:srgbClr val="2DA699"/>
                </a:solidFill>
                <a:effectLst/>
                <a:uLnTx/>
                <a:uFillTx/>
                <a:latin typeface="微软雅黑"/>
                <a:ea typeface="微软雅黑"/>
              </a:rPr>
              <a:t>基板區 </a:t>
            </a:r>
            <a:r>
              <a:rPr kumimoji="0" lang="en-US" altLang="zh-TW" b="1" i="1" u="none" strike="noStrike" kern="1200" cap="none" spc="0" normalizeH="0" baseline="0" noProof="0" dirty="0" smtClean="0">
                <a:ln>
                  <a:noFill/>
                </a:ln>
                <a:solidFill>
                  <a:srgbClr val="2DA699"/>
                </a:solidFill>
                <a:effectLst/>
                <a:uLnTx/>
                <a:uFillTx/>
                <a:latin typeface="微软雅黑"/>
                <a:ea typeface="微软雅黑"/>
              </a:rPr>
              <a:t>Plan go live: 2024/Q4</a:t>
            </a:r>
            <a:endParaRPr kumimoji="0" lang="zh-TW" altLang="en-US" b="1" i="1" u="none" strike="noStrike" kern="1200" cap="none" spc="0" normalizeH="0" baseline="0" noProof="0" dirty="0">
              <a:ln>
                <a:noFill/>
              </a:ln>
              <a:solidFill>
                <a:srgbClr val="2DA699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309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0.xml><?xml version="1.0" encoding="utf-8"?>
<a:theme xmlns:a="http://schemas.openxmlformats.org/drawingml/2006/main" name="2_Template PresentationGo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4.xml><?xml version="1.0" encoding="utf-8"?>
<a:theme xmlns:a="http://schemas.openxmlformats.org/drawingml/2006/main" name="5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6.xml><?xml version="1.0" encoding="utf-8"?>
<a:theme xmlns:a="http://schemas.openxmlformats.org/drawingml/2006/main" name="7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7.xml><?xml version="1.0" encoding="utf-8"?>
<a:theme xmlns:a="http://schemas.openxmlformats.org/drawingml/2006/main" name="8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8.xml><?xml version="1.0" encoding="utf-8"?>
<a:theme xmlns:a="http://schemas.openxmlformats.org/drawingml/2006/main" name="9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9.xml><?xml version="1.0" encoding="utf-8"?>
<a:theme xmlns:a="http://schemas.openxmlformats.org/drawingml/2006/main" name="14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2.xml><?xml version="1.0" encoding="utf-8"?>
<a:theme xmlns:a="http://schemas.openxmlformats.org/drawingml/2006/main" name="1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20.xml><?xml version="1.0" encoding="utf-8"?>
<a:theme xmlns:a="http://schemas.openxmlformats.org/drawingml/2006/main" name="15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6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4.xml><?xml version="1.0" encoding="utf-8"?>
<a:theme xmlns:a="http://schemas.openxmlformats.org/drawingml/2006/main" name="3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5.xml><?xml version="1.0" encoding="utf-8"?>
<a:theme xmlns:a="http://schemas.openxmlformats.org/drawingml/2006/main" name="4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6.xml><?xml version="1.0" encoding="utf-8"?>
<a:theme xmlns:a="http://schemas.openxmlformats.org/drawingml/2006/main" name="184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85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42808</TotalTime>
  <Words>365</Words>
  <Application>Microsoft Office PowerPoint</Application>
  <PresentationFormat>寬螢幕</PresentationFormat>
  <Paragraphs>78</Paragraphs>
  <Slides>4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21</vt:i4>
      </vt:variant>
      <vt:variant>
        <vt:lpstr>投影片標題</vt:lpstr>
      </vt:variant>
      <vt:variant>
        <vt:i4>4</vt:i4>
      </vt:variant>
    </vt:vector>
  </HeadingPairs>
  <TitlesOfParts>
    <vt:vector size="43" baseType="lpstr">
      <vt:lpstr>Microsoft YaHei</vt:lpstr>
      <vt:lpstr>Microsoft YaHei</vt:lpstr>
      <vt:lpstr>Noto Sans TC Medium</vt:lpstr>
      <vt:lpstr>Open Sans</vt:lpstr>
      <vt:lpstr>Prompt</vt:lpstr>
      <vt:lpstr>Prompt Bold</vt:lpstr>
      <vt:lpstr>Prompt ExtraLight</vt:lpstr>
      <vt:lpstr>Prompt Medium</vt:lpstr>
      <vt:lpstr>宋体</vt:lpstr>
      <vt:lpstr>微軟正黑體</vt:lpstr>
      <vt:lpstr>微軟正黑體</vt:lpstr>
      <vt:lpstr>新細明體</vt:lpstr>
      <vt:lpstr>Arial</vt:lpstr>
      <vt:lpstr>Bahnschrift SemiBold SemiConden</vt:lpstr>
      <vt:lpstr>Calibri</vt:lpstr>
      <vt:lpstr>Calibri Light</vt:lpstr>
      <vt:lpstr>Helvetica</vt:lpstr>
      <vt:lpstr>Wingdings</vt:lpstr>
      <vt:lpstr>ASE blue</vt:lpstr>
      <vt:lpstr>1_ASE blue</vt:lpstr>
      <vt:lpstr>2_ASE blue</vt:lpstr>
      <vt:lpstr>3_ASE blue</vt:lpstr>
      <vt:lpstr>4_ASE blue</vt:lpstr>
      <vt:lpstr>184_Light background</vt:lpstr>
      <vt:lpstr>Template PresentationGo Dark</vt:lpstr>
      <vt:lpstr>1_Template PresentationGO Dark</vt:lpstr>
      <vt:lpstr>185_Light background</vt:lpstr>
      <vt:lpstr>2_Template PresentationGo Dark</vt:lpstr>
      <vt:lpstr>3_Template PresentationGO Dark</vt:lpstr>
      <vt:lpstr>4_Template PresentationGO Dark</vt:lpstr>
      <vt:lpstr>5_ASE blue</vt:lpstr>
      <vt:lpstr>5_Template PresentationGO Dark</vt:lpstr>
      <vt:lpstr>6_ASE blue</vt:lpstr>
      <vt:lpstr>7_ASE blue</vt:lpstr>
      <vt:lpstr>8_ASE blue</vt:lpstr>
      <vt:lpstr>9_ASE blue</vt:lpstr>
      <vt:lpstr>14_ASE blue</vt:lpstr>
      <vt:lpstr>15_Light background</vt:lpstr>
      <vt:lpstr>6_Template PresentationGo Dark</vt:lpstr>
      <vt:lpstr>營運後勤資訊部 Weekly Report</vt:lpstr>
      <vt:lpstr>PowerPoint 簡報</vt:lpstr>
      <vt:lpstr>材料庫房自動化專案</vt:lpstr>
      <vt:lpstr>後推式料架自動搬運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ASE Presentation Template</dc:title>
  <dc:creator>Corp_comms@aseglobal.com</dc:creator>
  <cp:keywords>Security C</cp:keywords>
  <dc:description>Security C</dc:description>
  <cp:lastModifiedBy>柯明政</cp:lastModifiedBy>
  <cp:revision>798</cp:revision>
  <cp:lastPrinted>2023-09-25T10:16:32Z</cp:lastPrinted>
  <dcterms:created xsi:type="dcterms:W3CDTF">2022-08-12T07:39:20Z</dcterms:created>
  <dcterms:modified xsi:type="dcterms:W3CDTF">2024-03-29T09:14:05Z</dcterms:modified>
</cp:coreProperties>
</file>